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8" r:id="rId2"/>
    <p:sldId id="322" r:id="rId3"/>
    <p:sldId id="259" r:id="rId4"/>
    <p:sldId id="261" r:id="rId5"/>
    <p:sldId id="268" r:id="rId6"/>
    <p:sldId id="269" r:id="rId7"/>
    <p:sldId id="270" r:id="rId8"/>
    <p:sldId id="271" r:id="rId9"/>
    <p:sldId id="263" r:id="rId10"/>
    <p:sldId id="262" r:id="rId11"/>
    <p:sldId id="264" r:id="rId12"/>
    <p:sldId id="265"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Crupi" initials="JC" lastIdx="1" clrIdx="0">
    <p:extLst>
      <p:ext uri="{19B8F6BF-5375-455C-9EA6-DF929625EA0E}">
        <p15:presenceInfo xmlns:p15="http://schemas.microsoft.com/office/powerpoint/2012/main" userId="S::jcrupi@lssd.ca::2889d845-4886-4a75-8afc-6743c86872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D19FB2-3AAB-4D03-B13A-2960828C78E3}" type="datetimeFigureOut">
              <a:rPr lang="en-US" smtClean="0"/>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497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376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3827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361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830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25094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5/1/2020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4100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5/1/2020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56762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7884882-FB12-4BC8-9960-9AD8104D7FAE}" type="datetimeFigureOut">
              <a:rPr lang="en-US" smtClean="0"/>
              <a:t>5/1/2020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80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7D1BD23-6E54-4D9D-AD88-A2813C73CC25}" type="datetimeFigureOut">
              <a:rPr lang="en-US" smtClean="0"/>
              <a:t>5/1/2020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482772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6556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1CF1133-3259-4C45-BABA-5B62D9C6F78D}" type="datetimeFigureOut">
              <a:rPr lang="en-US" smtClean="0"/>
              <a:t>5/1/2020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23970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wC0mX3IIMyM"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J_7c2y04FtA"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1804" y="953037"/>
            <a:ext cx="9470478" cy="4247317"/>
          </a:xfrm>
          <a:prstGeom prst="rect">
            <a:avLst/>
          </a:prstGeom>
          <a:noFill/>
        </p:spPr>
        <p:txBody>
          <a:bodyPr wrap="none" rtlCol="0">
            <a:spAutoFit/>
          </a:bodyPr>
          <a:lstStyle/>
          <a:p>
            <a:pPr algn="ctr"/>
            <a:r>
              <a:rPr lang="en-US" sz="6000" b="1" dirty="0">
                <a:solidFill>
                  <a:srgbClr val="0070C0"/>
                </a:solidFill>
              </a:rPr>
              <a:t>The Flood of the Century</a:t>
            </a:r>
          </a:p>
          <a:p>
            <a:pPr algn="ctr"/>
            <a:endParaRPr lang="en-US" sz="4800" dirty="0"/>
          </a:p>
          <a:p>
            <a:pPr algn="ctr"/>
            <a:r>
              <a:rPr lang="en-US" sz="4800" dirty="0"/>
              <a:t>Red River Valley,  Southern Manitoba</a:t>
            </a:r>
          </a:p>
          <a:p>
            <a:endParaRPr lang="en-US" sz="4800" dirty="0"/>
          </a:p>
          <a:p>
            <a:pPr algn="ctr"/>
            <a:r>
              <a:rPr lang="en-US" sz="4800" dirty="0"/>
              <a:t>Spring 1997</a:t>
            </a:r>
          </a:p>
          <a:p>
            <a:endParaRPr lang="en-US" dirty="0"/>
          </a:p>
        </p:txBody>
      </p:sp>
    </p:spTree>
    <p:extLst>
      <p:ext uri="{BB962C8B-B14F-4D97-AF65-F5344CB8AC3E}">
        <p14:creationId xmlns:p14="http://schemas.microsoft.com/office/powerpoint/2010/main" val="3621972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6812" y="295421"/>
            <a:ext cx="9510489" cy="830997"/>
          </a:xfrm>
          <a:prstGeom prst="rect">
            <a:avLst/>
          </a:prstGeom>
          <a:noFill/>
        </p:spPr>
        <p:txBody>
          <a:bodyPr wrap="none" rtlCol="0">
            <a:spAutoFit/>
          </a:bodyPr>
          <a:lstStyle/>
          <a:p>
            <a:r>
              <a:rPr lang="en-US" sz="4800" b="1" dirty="0"/>
              <a:t>Distribution of Earth’s Surface Water</a:t>
            </a:r>
          </a:p>
        </p:txBody>
      </p:sp>
      <p:graphicFrame>
        <p:nvGraphicFramePr>
          <p:cNvPr id="4" name="Table 3"/>
          <p:cNvGraphicFramePr>
            <a:graphicFrameLocks noGrp="1"/>
          </p:cNvGraphicFramePr>
          <p:nvPr>
            <p:extLst>
              <p:ext uri="{D42A27DB-BD31-4B8C-83A1-F6EECF244321}">
                <p14:modId xmlns:p14="http://schemas.microsoft.com/office/powerpoint/2010/main" val="1387010353"/>
              </p:ext>
            </p:extLst>
          </p:nvPr>
        </p:nvGraphicFramePr>
        <p:xfrm>
          <a:off x="1621488" y="1464042"/>
          <a:ext cx="8983004" cy="3638106"/>
        </p:xfrm>
        <a:graphic>
          <a:graphicData uri="http://schemas.openxmlformats.org/drawingml/2006/table">
            <a:tbl>
              <a:tblPr firstRow="1" bandRow="1">
                <a:tableStyleId>{5C22544A-7EE6-4342-B048-85BDC9FD1C3A}</a:tableStyleId>
              </a:tblPr>
              <a:tblGrid>
                <a:gridCol w="4491502">
                  <a:extLst>
                    <a:ext uri="{9D8B030D-6E8A-4147-A177-3AD203B41FA5}">
                      <a16:colId xmlns:a16="http://schemas.microsoft.com/office/drawing/2014/main" val="20000"/>
                    </a:ext>
                  </a:extLst>
                </a:gridCol>
                <a:gridCol w="4491502">
                  <a:extLst>
                    <a:ext uri="{9D8B030D-6E8A-4147-A177-3AD203B41FA5}">
                      <a16:colId xmlns:a16="http://schemas.microsoft.com/office/drawing/2014/main" val="20001"/>
                    </a:ext>
                  </a:extLst>
                </a:gridCol>
              </a:tblGrid>
              <a:tr h="894906">
                <a:tc>
                  <a:txBody>
                    <a:bodyPr/>
                    <a:lstStyle/>
                    <a:p>
                      <a:pPr algn="ctr"/>
                      <a:r>
                        <a:rPr lang="en-US" sz="4000" dirty="0"/>
                        <a:t>Source</a:t>
                      </a:r>
                    </a:p>
                  </a:txBody>
                  <a:tcPr/>
                </a:tc>
                <a:tc>
                  <a:txBody>
                    <a:bodyPr/>
                    <a:lstStyle/>
                    <a:p>
                      <a:pPr algn="ctr"/>
                      <a:r>
                        <a:rPr lang="en-US" sz="4000" dirty="0"/>
                        <a:t>Percent</a:t>
                      </a:r>
                    </a:p>
                  </a:txBody>
                  <a:tcPr/>
                </a:tc>
                <a:extLst>
                  <a:ext uri="{0D108BD9-81ED-4DB2-BD59-A6C34878D82A}">
                    <a16:rowId xmlns:a16="http://schemas.microsoft.com/office/drawing/2014/main" val="10000"/>
                  </a:ext>
                </a:extLst>
              </a:tr>
              <a:tr h="894906">
                <a:tc>
                  <a:txBody>
                    <a:bodyPr/>
                    <a:lstStyle/>
                    <a:p>
                      <a:pPr algn="ctr"/>
                      <a:r>
                        <a:rPr lang="en-US" sz="5400" dirty="0"/>
                        <a:t>Lakes</a:t>
                      </a:r>
                    </a:p>
                  </a:txBody>
                  <a:tcPr/>
                </a:tc>
                <a:tc>
                  <a:txBody>
                    <a:bodyPr/>
                    <a:lstStyle/>
                    <a:p>
                      <a:pPr algn="ctr"/>
                      <a:r>
                        <a:rPr lang="en-US" sz="5400" dirty="0"/>
                        <a:t>87 %</a:t>
                      </a:r>
                    </a:p>
                  </a:txBody>
                  <a:tcPr/>
                </a:tc>
                <a:extLst>
                  <a:ext uri="{0D108BD9-81ED-4DB2-BD59-A6C34878D82A}">
                    <a16:rowId xmlns:a16="http://schemas.microsoft.com/office/drawing/2014/main" val="10001"/>
                  </a:ext>
                </a:extLst>
              </a:tr>
              <a:tr h="894906">
                <a:tc>
                  <a:txBody>
                    <a:bodyPr/>
                    <a:lstStyle/>
                    <a:p>
                      <a:pPr algn="ctr"/>
                      <a:r>
                        <a:rPr lang="en-US" sz="5400" dirty="0"/>
                        <a:t>Swamps</a:t>
                      </a:r>
                    </a:p>
                  </a:txBody>
                  <a:tcPr/>
                </a:tc>
                <a:tc>
                  <a:txBody>
                    <a:bodyPr/>
                    <a:lstStyle/>
                    <a:p>
                      <a:pPr algn="ctr"/>
                      <a:r>
                        <a:rPr lang="en-US" sz="5400" dirty="0"/>
                        <a:t>11 %</a:t>
                      </a:r>
                    </a:p>
                  </a:txBody>
                  <a:tcPr/>
                </a:tc>
                <a:extLst>
                  <a:ext uri="{0D108BD9-81ED-4DB2-BD59-A6C34878D82A}">
                    <a16:rowId xmlns:a16="http://schemas.microsoft.com/office/drawing/2014/main" val="10002"/>
                  </a:ext>
                </a:extLst>
              </a:tr>
              <a:tr h="894906">
                <a:tc>
                  <a:txBody>
                    <a:bodyPr/>
                    <a:lstStyle/>
                    <a:p>
                      <a:pPr algn="ctr"/>
                      <a:r>
                        <a:rPr lang="en-US" sz="5400" dirty="0"/>
                        <a:t>Rivers</a:t>
                      </a:r>
                    </a:p>
                  </a:txBody>
                  <a:tcPr/>
                </a:tc>
                <a:tc>
                  <a:txBody>
                    <a:bodyPr/>
                    <a:lstStyle/>
                    <a:p>
                      <a:pPr algn="ctr"/>
                      <a:r>
                        <a:rPr lang="en-US" sz="5400" dirty="0"/>
                        <a:t>2 %</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7611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326" y="143325"/>
            <a:ext cx="8918917" cy="6198648"/>
          </a:xfrm>
          <a:prstGeom prst="rect">
            <a:avLst/>
          </a:prstGeom>
        </p:spPr>
      </p:pic>
    </p:spTree>
    <p:extLst>
      <p:ext uri="{BB962C8B-B14F-4D97-AF65-F5344CB8AC3E}">
        <p14:creationId xmlns:p14="http://schemas.microsoft.com/office/powerpoint/2010/main" val="2488715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6153" y="1547446"/>
            <a:ext cx="11605847" cy="3416320"/>
          </a:xfrm>
          <a:prstGeom prst="rect">
            <a:avLst/>
          </a:prstGeom>
          <a:noFill/>
        </p:spPr>
        <p:txBody>
          <a:bodyPr wrap="square" rtlCol="0">
            <a:spAutoFit/>
          </a:bodyPr>
          <a:lstStyle/>
          <a:p>
            <a:r>
              <a:rPr lang="en-US" sz="5400" dirty="0">
                <a:solidFill>
                  <a:srgbClr val="FF0000"/>
                </a:solidFill>
              </a:rPr>
              <a:t>Only 1% of the earth’s water is usable</a:t>
            </a:r>
          </a:p>
          <a:p>
            <a:endParaRPr lang="en-US" sz="5400" dirty="0"/>
          </a:p>
          <a:p>
            <a:r>
              <a:rPr lang="en-US" sz="5400" dirty="0">
                <a:solidFill>
                  <a:srgbClr val="002060"/>
                </a:solidFill>
              </a:rPr>
              <a:t>We rely on groundwater and surface water</a:t>
            </a:r>
          </a:p>
        </p:txBody>
      </p:sp>
    </p:spTree>
    <p:extLst>
      <p:ext uri="{BB962C8B-B14F-4D97-AF65-F5344CB8AC3E}">
        <p14:creationId xmlns:p14="http://schemas.microsoft.com/office/powerpoint/2010/main" val="613918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078" y="520505"/>
            <a:ext cx="10518805" cy="5154214"/>
          </a:xfrm>
          <a:prstGeom prst="rect">
            <a:avLst/>
          </a:prstGeom>
        </p:spPr>
      </p:pic>
    </p:spTree>
    <p:extLst>
      <p:ext uri="{BB962C8B-B14F-4D97-AF65-F5344CB8AC3E}">
        <p14:creationId xmlns:p14="http://schemas.microsoft.com/office/powerpoint/2010/main" val="2723428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4609" y="407963"/>
            <a:ext cx="9890053" cy="5583262"/>
          </a:xfrm>
          <a:prstGeom prst="rect">
            <a:avLst/>
          </a:prstGeom>
        </p:spPr>
      </p:pic>
      <p:cxnSp>
        <p:nvCxnSpPr>
          <p:cNvPr id="4" name="Straight Arrow Connector 3"/>
          <p:cNvCxnSpPr/>
          <p:nvPr/>
        </p:nvCxnSpPr>
        <p:spPr>
          <a:xfrm flipH="1" flipV="1">
            <a:off x="5689635" y="3812344"/>
            <a:ext cx="3193366" cy="1955410"/>
          </a:xfrm>
          <a:prstGeom prst="straightConnector1">
            <a:avLst/>
          </a:prstGeom>
          <a:ln w="6350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9129932" y="5583088"/>
            <a:ext cx="2278966" cy="523220"/>
          </a:xfrm>
          <a:prstGeom prst="rect">
            <a:avLst/>
          </a:prstGeom>
          <a:noFill/>
        </p:spPr>
        <p:txBody>
          <a:bodyPr wrap="square" rtlCol="0">
            <a:spAutoFit/>
          </a:bodyPr>
          <a:lstStyle/>
          <a:p>
            <a:r>
              <a:rPr lang="en-US" sz="2800" dirty="0">
                <a:hlinkClick r:id="rId3"/>
              </a:rPr>
              <a:t>Groundwater</a:t>
            </a:r>
            <a:endParaRPr lang="en-US" sz="2800" dirty="0"/>
          </a:p>
        </p:txBody>
      </p:sp>
    </p:spTree>
    <p:extLst>
      <p:ext uri="{BB962C8B-B14F-4D97-AF65-F5344CB8AC3E}">
        <p14:creationId xmlns:p14="http://schemas.microsoft.com/office/powerpoint/2010/main" val="330579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9775" y="953037"/>
            <a:ext cx="7734300" cy="4062651"/>
          </a:xfrm>
          <a:prstGeom prst="rect">
            <a:avLst/>
          </a:prstGeom>
          <a:noFill/>
        </p:spPr>
        <p:txBody>
          <a:bodyPr wrap="square" rtlCol="0">
            <a:spAutoFit/>
          </a:bodyPr>
          <a:lstStyle/>
          <a:p>
            <a:pPr algn="ctr"/>
            <a:r>
              <a:rPr lang="en-US" sz="8000" b="1" dirty="0">
                <a:solidFill>
                  <a:srgbClr val="FF0000"/>
                </a:solidFill>
              </a:rPr>
              <a:t>Lesson  1</a:t>
            </a:r>
          </a:p>
          <a:p>
            <a:pPr algn="ctr"/>
            <a:r>
              <a:rPr lang="en-US" sz="8000" b="1" dirty="0"/>
              <a:t>Water on Earth</a:t>
            </a:r>
          </a:p>
          <a:p>
            <a:pPr algn="ctr"/>
            <a:r>
              <a:rPr lang="en-US" sz="8000" dirty="0"/>
              <a:t>Slides # 3-14</a:t>
            </a:r>
          </a:p>
          <a:p>
            <a:endParaRPr lang="en-US" dirty="0"/>
          </a:p>
        </p:txBody>
      </p:sp>
    </p:spTree>
    <p:extLst>
      <p:ext uri="{BB962C8B-B14F-4D97-AF65-F5344CB8AC3E}">
        <p14:creationId xmlns:p14="http://schemas.microsoft.com/office/powerpoint/2010/main" val="338115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76" y="592429"/>
            <a:ext cx="10049352" cy="5142689"/>
          </a:xfrm>
          <a:prstGeom prst="rect">
            <a:avLst/>
          </a:prstGeom>
        </p:spPr>
      </p:pic>
    </p:spTree>
    <p:extLst>
      <p:ext uri="{BB962C8B-B14F-4D97-AF65-F5344CB8AC3E}">
        <p14:creationId xmlns:p14="http://schemas.microsoft.com/office/powerpoint/2010/main" val="1746669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60136" y="759655"/>
            <a:ext cx="8541313" cy="830997"/>
          </a:xfrm>
          <a:prstGeom prst="rect">
            <a:avLst/>
          </a:prstGeom>
          <a:noFill/>
        </p:spPr>
        <p:txBody>
          <a:bodyPr wrap="none" rtlCol="0">
            <a:spAutoFit/>
          </a:bodyPr>
          <a:lstStyle/>
          <a:p>
            <a:r>
              <a:rPr lang="en-US" sz="4800" dirty="0"/>
              <a:t>Distribution of water in the world</a:t>
            </a:r>
          </a:p>
        </p:txBody>
      </p:sp>
      <p:graphicFrame>
        <p:nvGraphicFramePr>
          <p:cNvPr id="4" name="Table 3"/>
          <p:cNvGraphicFramePr>
            <a:graphicFrameLocks noGrp="1"/>
          </p:cNvGraphicFramePr>
          <p:nvPr>
            <p:extLst>
              <p:ext uri="{D42A27DB-BD31-4B8C-83A1-F6EECF244321}">
                <p14:modId xmlns:p14="http://schemas.microsoft.com/office/powerpoint/2010/main" val="139004849"/>
              </p:ext>
            </p:extLst>
          </p:nvPr>
        </p:nvGraphicFramePr>
        <p:xfrm>
          <a:off x="2060134" y="2238975"/>
          <a:ext cx="8983004" cy="2684718"/>
        </p:xfrm>
        <a:graphic>
          <a:graphicData uri="http://schemas.openxmlformats.org/drawingml/2006/table">
            <a:tbl>
              <a:tblPr firstRow="1" bandRow="1">
                <a:tableStyleId>{5C22544A-7EE6-4342-B048-85BDC9FD1C3A}</a:tableStyleId>
              </a:tblPr>
              <a:tblGrid>
                <a:gridCol w="4491502">
                  <a:extLst>
                    <a:ext uri="{9D8B030D-6E8A-4147-A177-3AD203B41FA5}">
                      <a16:colId xmlns:a16="http://schemas.microsoft.com/office/drawing/2014/main" val="20000"/>
                    </a:ext>
                  </a:extLst>
                </a:gridCol>
                <a:gridCol w="4491502">
                  <a:extLst>
                    <a:ext uri="{9D8B030D-6E8A-4147-A177-3AD203B41FA5}">
                      <a16:colId xmlns:a16="http://schemas.microsoft.com/office/drawing/2014/main" val="20001"/>
                    </a:ext>
                  </a:extLst>
                </a:gridCol>
              </a:tblGrid>
              <a:tr h="894906">
                <a:tc>
                  <a:txBody>
                    <a:bodyPr/>
                    <a:lstStyle/>
                    <a:p>
                      <a:pPr algn="ctr"/>
                      <a:r>
                        <a:rPr lang="en-US" sz="4000" dirty="0"/>
                        <a:t>Water</a:t>
                      </a:r>
                      <a:r>
                        <a:rPr lang="en-US" sz="4000" baseline="0" dirty="0"/>
                        <a:t> Type</a:t>
                      </a:r>
                      <a:endParaRPr lang="en-US" sz="4000" dirty="0"/>
                    </a:p>
                  </a:txBody>
                  <a:tcPr/>
                </a:tc>
                <a:tc>
                  <a:txBody>
                    <a:bodyPr/>
                    <a:lstStyle/>
                    <a:p>
                      <a:pPr algn="ctr"/>
                      <a:r>
                        <a:rPr lang="en-US" sz="4000" dirty="0"/>
                        <a:t>Percent</a:t>
                      </a:r>
                    </a:p>
                  </a:txBody>
                  <a:tcPr/>
                </a:tc>
                <a:extLst>
                  <a:ext uri="{0D108BD9-81ED-4DB2-BD59-A6C34878D82A}">
                    <a16:rowId xmlns:a16="http://schemas.microsoft.com/office/drawing/2014/main" val="10000"/>
                  </a:ext>
                </a:extLst>
              </a:tr>
              <a:tr h="894906">
                <a:tc>
                  <a:txBody>
                    <a:bodyPr/>
                    <a:lstStyle/>
                    <a:p>
                      <a:pPr algn="ctr"/>
                      <a:r>
                        <a:rPr lang="en-US" sz="4000" dirty="0"/>
                        <a:t>Fresh</a:t>
                      </a:r>
                    </a:p>
                  </a:txBody>
                  <a:tcPr/>
                </a:tc>
                <a:tc>
                  <a:txBody>
                    <a:bodyPr/>
                    <a:lstStyle/>
                    <a:p>
                      <a:pPr algn="ctr"/>
                      <a:r>
                        <a:rPr lang="en-US" sz="4000" dirty="0"/>
                        <a:t>3 %</a:t>
                      </a:r>
                    </a:p>
                  </a:txBody>
                  <a:tcPr/>
                </a:tc>
                <a:extLst>
                  <a:ext uri="{0D108BD9-81ED-4DB2-BD59-A6C34878D82A}">
                    <a16:rowId xmlns:a16="http://schemas.microsoft.com/office/drawing/2014/main" val="10001"/>
                  </a:ext>
                </a:extLst>
              </a:tr>
              <a:tr h="894906">
                <a:tc>
                  <a:txBody>
                    <a:bodyPr/>
                    <a:lstStyle/>
                    <a:p>
                      <a:pPr algn="ctr"/>
                      <a:r>
                        <a:rPr lang="en-US" sz="4000" dirty="0"/>
                        <a:t>Salt</a:t>
                      </a:r>
                      <a:r>
                        <a:rPr lang="en-US" sz="4000" baseline="0" dirty="0"/>
                        <a:t> </a:t>
                      </a:r>
                      <a:endParaRPr lang="en-US" sz="4000" dirty="0"/>
                    </a:p>
                  </a:txBody>
                  <a:tcPr/>
                </a:tc>
                <a:tc>
                  <a:txBody>
                    <a:bodyPr/>
                    <a:lstStyle/>
                    <a:p>
                      <a:pPr algn="ctr"/>
                      <a:r>
                        <a:rPr lang="en-US" sz="4000" dirty="0"/>
                        <a:t>97 %</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94269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1" y="1614831"/>
            <a:ext cx="11380762" cy="4524315"/>
          </a:xfrm>
          <a:prstGeom prst="rect">
            <a:avLst/>
          </a:prstGeom>
        </p:spPr>
        <p:txBody>
          <a:bodyPr wrap="square">
            <a:spAutoFit/>
          </a:bodyPr>
          <a:lstStyle/>
          <a:p>
            <a:r>
              <a:rPr lang="en-US" sz="2400" dirty="0"/>
              <a:t>The average salinity (saltiness) of ocean water is 3.5 percent which means that 35 grams of salt dissolve in a liter of seawater. The salinity of different bodies of water prevent organisms from thriving in both salt water and fresh water. Some plants and animals survive in one type of water but not the other.</a:t>
            </a:r>
          </a:p>
          <a:p>
            <a:endParaRPr lang="en-US" sz="2400" dirty="0"/>
          </a:p>
          <a:p>
            <a:r>
              <a:rPr lang="en-US" sz="2400" dirty="0"/>
              <a:t>Another considerable difference between the two is their density. Salt water has a higher density than fresh water because of the sodium chloride it contains. Furthermore, cold salt water is denser than warm salt water, but it becomes less dense when water freezes into ice. The boiling point of seawater is higher than that of pure water, and its freezing point is lower. The density of salt water is 1.025, while fresh water’s density is 1.0. Objects float more easily in salt water than in fresh water. Humans typically find it easy to float in seawater but not in fresh water.</a:t>
            </a:r>
          </a:p>
        </p:txBody>
      </p:sp>
      <p:sp>
        <p:nvSpPr>
          <p:cNvPr id="3" name="TextBox 2"/>
          <p:cNvSpPr txBox="1"/>
          <p:nvPr/>
        </p:nvSpPr>
        <p:spPr>
          <a:xfrm>
            <a:off x="1463040" y="787791"/>
            <a:ext cx="8698150" cy="646331"/>
          </a:xfrm>
          <a:prstGeom prst="rect">
            <a:avLst/>
          </a:prstGeom>
          <a:noFill/>
        </p:spPr>
        <p:txBody>
          <a:bodyPr wrap="none" rtlCol="0">
            <a:spAutoFit/>
          </a:bodyPr>
          <a:lstStyle/>
          <a:p>
            <a:r>
              <a:rPr lang="en-US" sz="3600" b="1" dirty="0">
                <a:solidFill>
                  <a:srgbClr val="FF0000"/>
                </a:solidFill>
              </a:rPr>
              <a:t>The Difference Between Fresh and Saltwater</a:t>
            </a:r>
          </a:p>
        </p:txBody>
      </p:sp>
    </p:spTree>
    <p:extLst>
      <p:ext uri="{BB962C8B-B14F-4D97-AF65-F5344CB8AC3E}">
        <p14:creationId xmlns:p14="http://schemas.microsoft.com/office/powerpoint/2010/main" val="2812867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097" y="116057"/>
            <a:ext cx="11460479" cy="6446520"/>
          </a:xfrm>
          <a:prstGeom prst="rect">
            <a:avLst/>
          </a:prstGeom>
        </p:spPr>
      </p:pic>
      <p:cxnSp>
        <p:nvCxnSpPr>
          <p:cNvPr id="5" name="Straight Arrow Connector 4"/>
          <p:cNvCxnSpPr/>
          <p:nvPr/>
        </p:nvCxnSpPr>
        <p:spPr>
          <a:xfrm>
            <a:off x="1575581" y="5359790"/>
            <a:ext cx="3502855" cy="14068"/>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575581" y="1973069"/>
            <a:ext cx="3502855" cy="14068"/>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112409" y="4975069"/>
            <a:ext cx="4750193" cy="769441"/>
          </a:xfrm>
          <a:prstGeom prst="rect">
            <a:avLst/>
          </a:prstGeom>
          <a:noFill/>
        </p:spPr>
        <p:txBody>
          <a:bodyPr wrap="square" rtlCol="0">
            <a:spAutoFit/>
          </a:bodyPr>
          <a:lstStyle/>
          <a:p>
            <a:r>
              <a:rPr lang="en-US" sz="4400" dirty="0"/>
              <a:t>Colder and Saltier</a:t>
            </a:r>
          </a:p>
        </p:txBody>
      </p:sp>
      <p:sp>
        <p:nvSpPr>
          <p:cNvPr id="10" name="Rectangle 9"/>
          <p:cNvSpPr/>
          <p:nvPr/>
        </p:nvSpPr>
        <p:spPr>
          <a:xfrm>
            <a:off x="5401994" y="1588349"/>
            <a:ext cx="5405036" cy="769441"/>
          </a:xfrm>
          <a:prstGeom prst="rect">
            <a:avLst/>
          </a:prstGeom>
        </p:spPr>
        <p:txBody>
          <a:bodyPr wrap="square">
            <a:spAutoFit/>
          </a:bodyPr>
          <a:lstStyle/>
          <a:p>
            <a:r>
              <a:rPr lang="en-US" sz="4400" dirty="0"/>
              <a:t>Warmer and Less Salty</a:t>
            </a:r>
          </a:p>
        </p:txBody>
      </p:sp>
    </p:spTree>
    <p:extLst>
      <p:ext uri="{BB962C8B-B14F-4D97-AF65-F5344CB8AC3E}">
        <p14:creationId xmlns:p14="http://schemas.microsoft.com/office/powerpoint/2010/main" val="3385947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194" y="1167617"/>
            <a:ext cx="10060262" cy="5235722"/>
          </a:xfrm>
          <a:prstGeom prst="rect">
            <a:avLst/>
          </a:prstGeom>
        </p:spPr>
      </p:pic>
      <p:sp>
        <p:nvSpPr>
          <p:cNvPr id="3" name="TextBox 2"/>
          <p:cNvSpPr txBox="1"/>
          <p:nvPr/>
        </p:nvSpPr>
        <p:spPr>
          <a:xfrm>
            <a:off x="866381" y="107965"/>
            <a:ext cx="10367889" cy="1200329"/>
          </a:xfrm>
          <a:prstGeom prst="rect">
            <a:avLst/>
          </a:prstGeom>
          <a:noFill/>
        </p:spPr>
        <p:txBody>
          <a:bodyPr wrap="square" rtlCol="0">
            <a:spAutoFit/>
          </a:bodyPr>
          <a:lstStyle/>
          <a:p>
            <a:pPr algn="ctr"/>
            <a:r>
              <a:rPr lang="en-US" sz="3600" b="1" dirty="0">
                <a:solidFill>
                  <a:srgbClr val="FF0000"/>
                </a:solidFill>
              </a:rPr>
              <a:t>Differences in Saltiness and warmth helps to create ocean currents</a:t>
            </a:r>
          </a:p>
        </p:txBody>
      </p:sp>
    </p:spTree>
    <p:extLst>
      <p:ext uri="{BB962C8B-B14F-4D97-AF65-F5344CB8AC3E}">
        <p14:creationId xmlns:p14="http://schemas.microsoft.com/office/powerpoint/2010/main" val="330684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1514" y="2082017"/>
            <a:ext cx="8342141" cy="1754326"/>
          </a:xfrm>
          <a:prstGeom prst="rect">
            <a:avLst/>
          </a:prstGeom>
          <a:noFill/>
        </p:spPr>
        <p:txBody>
          <a:bodyPr wrap="square" rtlCol="0">
            <a:spAutoFit/>
          </a:bodyPr>
          <a:lstStyle/>
          <a:p>
            <a:pPr algn="ctr"/>
            <a:r>
              <a:rPr lang="en-US" sz="5400" dirty="0">
                <a:hlinkClick r:id="rId2"/>
              </a:rPr>
              <a:t>You might remember one famous ocean current</a:t>
            </a:r>
            <a:endParaRPr lang="en-US" sz="5400" dirty="0"/>
          </a:p>
        </p:txBody>
      </p:sp>
    </p:spTree>
    <p:extLst>
      <p:ext uri="{BB962C8B-B14F-4D97-AF65-F5344CB8AC3E}">
        <p14:creationId xmlns:p14="http://schemas.microsoft.com/office/powerpoint/2010/main" val="1538912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30690" y="140677"/>
            <a:ext cx="7642413" cy="830997"/>
          </a:xfrm>
          <a:prstGeom prst="rect">
            <a:avLst/>
          </a:prstGeom>
          <a:noFill/>
        </p:spPr>
        <p:txBody>
          <a:bodyPr wrap="none" rtlCol="0">
            <a:spAutoFit/>
          </a:bodyPr>
          <a:lstStyle/>
          <a:p>
            <a:r>
              <a:rPr lang="en-US" sz="4800" b="1" dirty="0"/>
              <a:t>Distribution of Surface Water</a:t>
            </a:r>
          </a:p>
        </p:txBody>
      </p:sp>
      <p:graphicFrame>
        <p:nvGraphicFramePr>
          <p:cNvPr id="4" name="Table 3"/>
          <p:cNvGraphicFramePr>
            <a:graphicFrameLocks noGrp="1"/>
          </p:cNvGraphicFramePr>
          <p:nvPr>
            <p:extLst>
              <p:ext uri="{D42A27DB-BD31-4B8C-83A1-F6EECF244321}">
                <p14:modId xmlns:p14="http://schemas.microsoft.com/office/powerpoint/2010/main" val="262915571"/>
              </p:ext>
            </p:extLst>
          </p:nvPr>
        </p:nvGraphicFramePr>
        <p:xfrm>
          <a:off x="1719962" y="1126418"/>
          <a:ext cx="8983004" cy="4818318"/>
        </p:xfrm>
        <a:graphic>
          <a:graphicData uri="http://schemas.openxmlformats.org/drawingml/2006/table">
            <a:tbl>
              <a:tblPr firstRow="1" bandRow="1">
                <a:tableStyleId>{5C22544A-7EE6-4342-B048-85BDC9FD1C3A}</a:tableStyleId>
              </a:tblPr>
              <a:tblGrid>
                <a:gridCol w="4491502">
                  <a:extLst>
                    <a:ext uri="{9D8B030D-6E8A-4147-A177-3AD203B41FA5}">
                      <a16:colId xmlns:a16="http://schemas.microsoft.com/office/drawing/2014/main" val="20000"/>
                    </a:ext>
                  </a:extLst>
                </a:gridCol>
                <a:gridCol w="4491502">
                  <a:extLst>
                    <a:ext uri="{9D8B030D-6E8A-4147-A177-3AD203B41FA5}">
                      <a16:colId xmlns:a16="http://schemas.microsoft.com/office/drawing/2014/main" val="20001"/>
                    </a:ext>
                  </a:extLst>
                </a:gridCol>
              </a:tblGrid>
              <a:tr h="894906">
                <a:tc>
                  <a:txBody>
                    <a:bodyPr/>
                    <a:lstStyle/>
                    <a:p>
                      <a:pPr algn="ctr"/>
                      <a:r>
                        <a:rPr lang="en-US" sz="4000" dirty="0"/>
                        <a:t>Source</a:t>
                      </a:r>
                    </a:p>
                  </a:txBody>
                  <a:tcPr/>
                </a:tc>
                <a:tc>
                  <a:txBody>
                    <a:bodyPr/>
                    <a:lstStyle/>
                    <a:p>
                      <a:pPr algn="ctr"/>
                      <a:r>
                        <a:rPr lang="en-US" sz="4000" dirty="0"/>
                        <a:t>Percent</a:t>
                      </a:r>
                    </a:p>
                  </a:txBody>
                  <a:tcPr/>
                </a:tc>
                <a:extLst>
                  <a:ext uri="{0D108BD9-81ED-4DB2-BD59-A6C34878D82A}">
                    <a16:rowId xmlns:a16="http://schemas.microsoft.com/office/drawing/2014/main" val="10000"/>
                  </a:ext>
                </a:extLst>
              </a:tr>
              <a:tr h="894906">
                <a:tc>
                  <a:txBody>
                    <a:bodyPr/>
                    <a:lstStyle/>
                    <a:p>
                      <a:pPr algn="ctr"/>
                      <a:r>
                        <a:rPr lang="en-US" sz="4000" dirty="0"/>
                        <a:t>Icecaps</a:t>
                      </a:r>
                      <a:r>
                        <a:rPr lang="en-US" sz="4000" baseline="0" dirty="0"/>
                        <a:t> and Glaciers</a:t>
                      </a:r>
                      <a:endParaRPr lang="en-US" sz="4000" dirty="0"/>
                    </a:p>
                  </a:txBody>
                  <a:tcPr/>
                </a:tc>
                <a:tc>
                  <a:txBody>
                    <a:bodyPr/>
                    <a:lstStyle/>
                    <a:p>
                      <a:pPr algn="ctr"/>
                      <a:r>
                        <a:rPr lang="en-US" sz="3200" dirty="0"/>
                        <a:t>68.7 %</a:t>
                      </a:r>
                    </a:p>
                  </a:txBody>
                  <a:tcPr/>
                </a:tc>
                <a:extLst>
                  <a:ext uri="{0D108BD9-81ED-4DB2-BD59-A6C34878D82A}">
                    <a16:rowId xmlns:a16="http://schemas.microsoft.com/office/drawing/2014/main" val="10001"/>
                  </a:ext>
                </a:extLst>
              </a:tr>
              <a:tr h="894906">
                <a:tc>
                  <a:txBody>
                    <a:bodyPr/>
                    <a:lstStyle/>
                    <a:p>
                      <a:pPr algn="ctr"/>
                      <a:r>
                        <a:rPr lang="en-US" sz="4000" dirty="0"/>
                        <a:t>Groundwater</a:t>
                      </a:r>
                    </a:p>
                  </a:txBody>
                  <a:tcPr/>
                </a:tc>
                <a:tc>
                  <a:txBody>
                    <a:bodyPr/>
                    <a:lstStyle/>
                    <a:p>
                      <a:pPr algn="ctr"/>
                      <a:r>
                        <a:rPr lang="en-US" sz="3200" dirty="0"/>
                        <a:t>30.1 %</a:t>
                      </a:r>
                    </a:p>
                    <a:p>
                      <a:pPr algn="ctr"/>
                      <a:endParaRPr lang="en-US" sz="3200" dirty="0"/>
                    </a:p>
                  </a:txBody>
                  <a:tcPr/>
                </a:tc>
                <a:extLst>
                  <a:ext uri="{0D108BD9-81ED-4DB2-BD59-A6C34878D82A}">
                    <a16:rowId xmlns:a16="http://schemas.microsoft.com/office/drawing/2014/main" val="10002"/>
                  </a:ext>
                </a:extLst>
              </a:tr>
              <a:tr h="894906">
                <a:tc>
                  <a:txBody>
                    <a:bodyPr/>
                    <a:lstStyle/>
                    <a:p>
                      <a:pPr algn="ctr"/>
                      <a:r>
                        <a:rPr lang="en-US" sz="4000" dirty="0"/>
                        <a:t>Atmosphere</a:t>
                      </a:r>
                    </a:p>
                  </a:txBody>
                  <a:tcPr/>
                </a:tc>
                <a:tc>
                  <a:txBody>
                    <a:bodyPr/>
                    <a:lstStyle/>
                    <a:p>
                      <a:pPr algn="ctr"/>
                      <a:r>
                        <a:rPr lang="en-US" sz="3200" dirty="0"/>
                        <a:t>0.9 %</a:t>
                      </a:r>
                    </a:p>
                  </a:txBody>
                  <a:tcPr/>
                </a:tc>
                <a:extLst>
                  <a:ext uri="{0D108BD9-81ED-4DB2-BD59-A6C34878D82A}">
                    <a16:rowId xmlns:a16="http://schemas.microsoft.com/office/drawing/2014/main" val="10003"/>
                  </a:ext>
                </a:extLst>
              </a:tr>
              <a:tr h="894906">
                <a:tc>
                  <a:txBody>
                    <a:bodyPr/>
                    <a:lstStyle/>
                    <a:p>
                      <a:pPr algn="ctr"/>
                      <a:r>
                        <a:rPr lang="en-US" sz="4000" dirty="0"/>
                        <a:t>Surface Water </a:t>
                      </a:r>
                    </a:p>
                    <a:p>
                      <a:pPr algn="ctr"/>
                      <a:r>
                        <a:rPr lang="en-US" sz="2400" dirty="0"/>
                        <a:t>(Lakes, Rivers, Swamps)</a:t>
                      </a:r>
                    </a:p>
                  </a:txBody>
                  <a:tcPr/>
                </a:tc>
                <a:tc>
                  <a:txBody>
                    <a:bodyPr/>
                    <a:lstStyle/>
                    <a:p>
                      <a:pPr algn="ctr"/>
                      <a:r>
                        <a:rPr lang="en-US" sz="3200" dirty="0"/>
                        <a:t>0.3 %</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0506283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89</TotalTime>
  <Words>299</Words>
  <Application>Microsoft Office PowerPoint</Application>
  <PresentationFormat>Widescreen</PresentationFormat>
  <Paragraphs>48</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Calibri</vt:lpstr>
      <vt:lpstr>Calibri Light</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Crupi</dc:creator>
  <cp:lastModifiedBy>John Crupi</cp:lastModifiedBy>
  <cp:revision>17</cp:revision>
  <dcterms:created xsi:type="dcterms:W3CDTF">2020-04-23T17:08:44Z</dcterms:created>
  <dcterms:modified xsi:type="dcterms:W3CDTF">2020-05-01T20:26:41Z</dcterms:modified>
</cp:coreProperties>
</file>